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664" r:id="rId3"/>
    <p:sldId id="304" r:id="rId4"/>
    <p:sldId id="665" r:id="rId5"/>
    <p:sldId id="660" r:id="rId6"/>
    <p:sldId id="709" r:id="rId7"/>
    <p:sldId id="710" r:id="rId8"/>
    <p:sldId id="711" r:id="rId9"/>
    <p:sldId id="712" r:id="rId10"/>
    <p:sldId id="708" r:id="rId11"/>
    <p:sldId id="713" r:id="rId12"/>
    <p:sldId id="714" r:id="rId13"/>
    <p:sldId id="715" r:id="rId14"/>
    <p:sldId id="716" r:id="rId15"/>
    <p:sldId id="717" r:id="rId16"/>
    <p:sldId id="718" r:id="rId17"/>
    <p:sldId id="719" r:id="rId18"/>
    <p:sldId id="720" r:id="rId19"/>
    <p:sldId id="721" r:id="rId20"/>
    <p:sldId id="723" r:id="rId21"/>
    <p:sldId id="724" r:id="rId22"/>
    <p:sldId id="741" r:id="rId23"/>
    <p:sldId id="726" r:id="rId24"/>
    <p:sldId id="727" r:id="rId25"/>
    <p:sldId id="728" r:id="rId26"/>
    <p:sldId id="729" r:id="rId27"/>
    <p:sldId id="730" r:id="rId28"/>
    <p:sldId id="731" r:id="rId29"/>
    <p:sldId id="732" r:id="rId30"/>
    <p:sldId id="733" r:id="rId31"/>
    <p:sldId id="734" r:id="rId32"/>
    <p:sldId id="735" r:id="rId33"/>
    <p:sldId id="736" r:id="rId34"/>
    <p:sldId id="737" r:id="rId35"/>
    <p:sldId id="738" r:id="rId36"/>
    <p:sldId id="740" r:id="rId37"/>
    <p:sldId id="739" r:id="rId38"/>
    <p:sldId id="302" r:id="rId3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CC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079" autoAdjust="0"/>
  </p:normalViewPr>
  <p:slideViewPr>
    <p:cSldViewPr snapToGrid="0" snapToObjects="1">
      <p:cViewPr varScale="1">
        <p:scale>
          <a:sx n="102" d="100"/>
          <a:sy n="102" d="100"/>
        </p:scale>
        <p:origin x="180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4/24/2017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https://www.flickr.com/photos/77106971@N00/1420127033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9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http://www.publicdomainpictures.net/view-image.php?image=160669&amp;picture=sentry-guard-clipart-illustration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4264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780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TextBox 5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</a:t>
            </a:r>
            <a:r>
              <a:rPr lang="en-US" altLang="en-US" sz="1400" dirty="0" smtClean="0">
                <a:latin typeface="Arial" pitchFamily="34" charset="0"/>
              </a:rPr>
              <a:t>UMBC and Dr. Katherine Gibson </a:t>
            </a:r>
            <a:r>
              <a:rPr lang="en-US" altLang="en-US" sz="1400" dirty="0" smtClean="0">
                <a:latin typeface="Arial" pitchFamily="34" charset="0"/>
              </a:rPr>
              <a:t>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07 –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23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Accessing Individual Elements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access the individual </a:t>
            </a:r>
            <a:r>
              <a:rPr lang="en-US" dirty="0" smtClean="0"/>
              <a:t>elements</a:t>
            </a:r>
            <a:br>
              <a:rPr lang="en-US" dirty="0" smtClean="0"/>
            </a:br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dirty="0" smtClean="0"/>
              <a:t>list through </a:t>
            </a:r>
            <a:r>
              <a:rPr lang="en-US" b="1" i="1" dirty="0" smtClean="0"/>
              <a:t>indexing</a:t>
            </a:r>
          </a:p>
          <a:p>
            <a:pPr lvl="3"/>
            <a:endParaRPr lang="en-US" i="1" dirty="0" smtClean="0"/>
          </a:p>
          <a:p>
            <a:r>
              <a:rPr lang="en-US" dirty="0"/>
              <a:t>List don’t start counting from 1</a:t>
            </a:r>
          </a:p>
          <a:p>
            <a:pPr lvl="1"/>
            <a:r>
              <a:rPr lang="en-US" sz="3200" dirty="0"/>
              <a:t>They start counting from 0!</a:t>
            </a:r>
          </a:p>
          <a:p>
            <a:pPr lvl="3"/>
            <a:endParaRPr lang="en-US" i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75319116"/>
              </p:ext>
            </p:extLst>
          </p:nvPr>
        </p:nvGraphicFramePr>
        <p:xfrm>
          <a:off x="1524000" y="4509351"/>
          <a:ext cx="5890055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7266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Syntax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[] </a:t>
            </a:r>
            <a:r>
              <a:rPr lang="en-US" dirty="0"/>
              <a:t>to </a:t>
            </a:r>
            <a:r>
              <a:rPr lang="en-US" dirty="0" smtClean="0"/>
              <a:t>assign initial values (</a:t>
            </a:r>
            <a:r>
              <a:rPr lang="en-US" i="1" dirty="0" smtClean="0"/>
              <a:t>initialization</a:t>
            </a:r>
            <a:r>
              <a:rPr lang="en-US" dirty="0" smtClean="0"/>
              <a:t>)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[1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3, 5]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words  = [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"Hello"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"to"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"you"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And to refer </a:t>
            </a:r>
            <a:r>
              <a:rPr lang="en-US" dirty="0"/>
              <a:t>to individual </a:t>
            </a:r>
            <a:r>
              <a:rPr lang="en-US" dirty="0" smtClean="0"/>
              <a:t>elements of a list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print(words[0])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[0] = 2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120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Properties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/>
              <a:t>Heterogeneous </a:t>
            </a:r>
            <a:r>
              <a:rPr lang="en-US" dirty="0" smtClean="0"/>
              <a:t>(multiple data types!)</a:t>
            </a:r>
            <a:endParaRPr lang="en-US" dirty="0"/>
          </a:p>
          <a:p>
            <a:r>
              <a:rPr lang="en-US" dirty="0" smtClean="0"/>
              <a:t>Contiguous (all together in memory)</a:t>
            </a:r>
            <a:endParaRPr lang="en-US" dirty="0"/>
          </a:p>
          <a:p>
            <a:r>
              <a:rPr lang="en-US" dirty="0" smtClean="0"/>
              <a:t>Ordered </a:t>
            </a:r>
            <a:r>
              <a:rPr lang="en-US" dirty="0"/>
              <a:t>(numbered from 0 to n-1)</a:t>
            </a:r>
          </a:p>
          <a:p>
            <a:endParaRPr lang="en-US" dirty="0" smtClean="0"/>
          </a:p>
          <a:p>
            <a:r>
              <a:rPr lang="en-US" dirty="0" smtClean="0"/>
              <a:t>Have instant (“random”) access </a:t>
            </a:r>
            <a:r>
              <a:rPr lang="en-US" dirty="0"/>
              <a:t>to any element</a:t>
            </a:r>
          </a:p>
          <a:p>
            <a:r>
              <a:rPr lang="en-US" dirty="0" smtClean="0"/>
              <a:t>Are </a:t>
            </a:r>
            <a:r>
              <a:rPr lang="en-US" dirty="0"/>
              <a:t>“mutable sequences of arbitrary </a:t>
            </a:r>
            <a:r>
              <a:rPr lang="en-US" dirty="0" smtClean="0"/>
              <a:t>objects”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7193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getting ready </a:t>
            </a:r>
            <a:r>
              <a:rPr lang="en-US" dirty="0" smtClean="0"/>
              <a:t>to </a:t>
            </a:r>
            <a:r>
              <a:rPr lang="en-US" dirty="0"/>
              <a:t>head </a:t>
            </a:r>
            <a:r>
              <a:rPr lang="en-US" dirty="0" smtClean="0"/>
              <a:t>to </a:t>
            </a:r>
            <a:r>
              <a:rPr lang="en-US" dirty="0"/>
              <a:t>the grocery store to get some much needed </a:t>
            </a:r>
            <a:r>
              <a:rPr lang="en-US" dirty="0" smtClean="0"/>
              <a:t>food</a:t>
            </a:r>
          </a:p>
          <a:p>
            <a:endParaRPr lang="en-US" dirty="0"/>
          </a:p>
          <a:p>
            <a:r>
              <a:rPr lang="en-US" dirty="0" smtClean="0"/>
              <a:t>In </a:t>
            </a:r>
            <a:r>
              <a:rPr lang="en-US" dirty="0"/>
              <a:t>order to </a:t>
            </a:r>
            <a:r>
              <a:rPr lang="en-US" dirty="0" smtClean="0"/>
              <a:t>organize </a:t>
            </a:r>
            <a:r>
              <a:rPr lang="en-US" dirty="0"/>
              <a:t>your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trip and </a:t>
            </a:r>
            <a:r>
              <a:rPr lang="en-US" dirty="0"/>
              <a:t>to </a:t>
            </a:r>
            <a:r>
              <a:rPr lang="en-US" dirty="0" smtClean="0"/>
              <a:t>reduce </a:t>
            </a:r>
            <a:r>
              <a:rPr lang="en-US" dirty="0"/>
              <a:t>the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number of </a:t>
            </a:r>
            <a:r>
              <a:rPr lang="en-US" dirty="0"/>
              <a:t>impulse buys,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you decide </a:t>
            </a:r>
            <a:r>
              <a:rPr lang="en-US" dirty="0"/>
              <a:t>to make a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grocery </a:t>
            </a:r>
            <a:r>
              <a:rPr lang="en-US" dirty="0"/>
              <a:t>list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flickr.com</a:t>
            </a:r>
            <a:endParaRPr lang="en-US" sz="900" dirty="0">
              <a:solidFill>
                <a:prstClr val="black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3285" y="3859988"/>
            <a:ext cx="3641689" cy="27097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4562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Example: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Inputs:</a:t>
            </a:r>
          </a:p>
          <a:p>
            <a:pPr lvl="1"/>
            <a:r>
              <a:rPr lang="en-US" sz="3200" dirty="0" smtClean="0"/>
              <a:t>3 </a:t>
            </a:r>
            <a:r>
              <a:rPr lang="en-US" sz="3200" dirty="0"/>
              <a:t>items for grocery list</a:t>
            </a:r>
          </a:p>
          <a:p>
            <a:r>
              <a:rPr lang="en-US" dirty="0" smtClean="0"/>
              <a:t>Process:</a:t>
            </a:r>
          </a:p>
          <a:p>
            <a:pPr lvl="1"/>
            <a:r>
              <a:rPr lang="en-US" sz="3200" dirty="0" smtClean="0"/>
              <a:t>Store groceries </a:t>
            </a:r>
            <a:r>
              <a:rPr lang="en-US" sz="3200" dirty="0"/>
              <a:t>using list data </a:t>
            </a:r>
            <a:r>
              <a:rPr lang="en-US" sz="3200" dirty="0" smtClean="0"/>
              <a:t>structure</a:t>
            </a:r>
          </a:p>
          <a:p>
            <a:r>
              <a:rPr lang="en-US" dirty="0" smtClean="0"/>
              <a:t>Output:</a:t>
            </a:r>
          </a:p>
          <a:p>
            <a:pPr lvl="1"/>
            <a:r>
              <a:rPr lang="en-US" sz="3200" dirty="0" smtClean="0"/>
              <a:t>Final </a:t>
            </a:r>
            <a:r>
              <a:rPr lang="en-US" sz="3200" dirty="0"/>
              <a:t>g</a:t>
            </a:r>
            <a:r>
              <a:rPr lang="en-US" sz="3200" dirty="0" smtClean="0"/>
              <a:t>rocery </a:t>
            </a:r>
            <a:r>
              <a:rPr lang="en-US" sz="3200" dirty="0"/>
              <a:t>list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18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280" y="1856241"/>
            <a:ext cx="8995719" cy="4156799"/>
          </a:xfrm>
        </p:spPr>
        <p:txBody>
          <a:bodyPr/>
          <a:lstStyle/>
          <a:p>
            <a:pPr marL="0" indent="0">
              <a:buNone/>
            </a:pPr>
            <a:r>
              <a:rPr lang="en-US" sz="1800" b="1" dirty="0" err="1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"Welcome to the Grocery Manager 1.0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 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# get grocery items from the user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first 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second 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your third item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out the items they selected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[0])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[2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624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Grocery List Demonstration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205" y="1722224"/>
            <a:ext cx="8760941" cy="4156799"/>
          </a:xfrm>
        </p:spPr>
        <p:txBody>
          <a:bodyPr/>
          <a:lstStyle/>
          <a:p>
            <a:r>
              <a:rPr lang="en-US" dirty="0" smtClean="0"/>
              <a:t>Here’s a demonstration</a:t>
            </a:r>
            <a:br>
              <a:rPr lang="en-US" dirty="0" smtClean="0"/>
            </a:br>
            <a:r>
              <a:rPr lang="en-US" dirty="0" smtClean="0"/>
              <a:t>of what the code is doing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groceries.py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first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item: 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milk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second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eggs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Please enter your third item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oil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5152767" y="1493430"/>
          <a:ext cx="3534033" cy="16662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178011"/>
                <a:gridCol w="1178011"/>
                <a:gridCol w="1178011"/>
              </a:tblGrid>
              <a:tr h="685800"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0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000" dirty="0">
                        <a:solidFill>
                          <a:schemeClr val="tx1"/>
                        </a:solidFill>
                      </a:endParaRPr>
                    </a:p>
                  </a:txBody>
                  <a:tcPr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80440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5209534" y="3159670"/>
            <a:ext cx="549876" cy="457200"/>
            <a:chOff x="7696108" y="4572000"/>
            <a:chExt cx="500747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7696108" y="4578350"/>
              <a:ext cx="500747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9" name="TextBox 8"/>
          <p:cNvSpPr txBox="1"/>
          <p:nvPr/>
        </p:nvSpPr>
        <p:spPr>
          <a:xfrm>
            <a:off x="5161005" y="2347779"/>
            <a:ext cx="114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prstClr val="black"/>
                </a:solidFill>
              </a:rPr>
              <a:t>milk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351393" y="2351895"/>
            <a:ext cx="11491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eggs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6193" y="2347778"/>
            <a:ext cx="924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prstClr val="black"/>
                </a:solidFill>
              </a:rPr>
              <a:t>oil</a:t>
            </a:r>
            <a:endParaRPr lang="en-US" sz="3600" dirty="0">
              <a:solidFill>
                <a:prstClr val="black"/>
              </a:solidFill>
            </a:endParaRPr>
          </a:p>
        </p:txBody>
      </p: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5209538" y="3144601"/>
            <a:ext cx="1740263" cy="772485"/>
            <a:chOff x="7681287" y="4572000"/>
            <a:chExt cx="500742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>
              <a:off x="7681287" y="4578349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5209537" y="3144601"/>
            <a:ext cx="2902801" cy="1118480"/>
            <a:chOff x="7678504" y="4572000"/>
            <a:chExt cx="500742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>
              <a:off x="7678504" y="4578350"/>
              <a:ext cx="500742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2458995" y="4510216"/>
            <a:ext cx="6437869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[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1800" b="1" dirty="0" smtClean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itchFamily="34" charset="0"/>
              <a:buNone/>
            </a:pP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</a:t>
            </a:r>
            <a:r>
              <a:rPr lang="en-US" sz="1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...: "</a:t>
            </a:r>
            <a:r>
              <a:rPr lang="en-US" sz="1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[1</a:t>
            </a:r>
            <a:r>
              <a:rPr lang="en-US" sz="1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...: 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Font typeface="Arial" pitchFamily="34" charset="0"/>
              <a:buNone/>
            </a:pPr>
            <a:r>
              <a:rPr lang="en-US" sz="1800" b="1" dirty="0" err="1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grocery_list</a:t>
            </a:r>
            <a:r>
              <a:rPr lang="en-US" sz="1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[2] = 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...: </a:t>
            </a:r>
            <a:r>
              <a:rPr lang="en-US" sz="18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1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8517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List Example: Grocery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would make this process easier</a:t>
            </a:r>
            <a:r>
              <a:rPr lang="en-US" dirty="0" smtClean="0"/>
              <a:t>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Loops</a:t>
            </a:r>
            <a:r>
              <a:rPr lang="en-US" dirty="0"/>
              <a:t>!</a:t>
            </a:r>
          </a:p>
          <a:p>
            <a:pPr lvl="1"/>
            <a:r>
              <a:rPr lang="en-US" dirty="0" smtClean="0"/>
              <a:t>Instead of asking for each item individually, we could keep adding items to the list until we wanted to stop (or the list was “full”)</a:t>
            </a:r>
          </a:p>
          <a:p>
            <a:pPr lvl="3"/>
            <a:endParaRPr lang="en-US" dirty="0"/>
          </a:p>
          <a:p>
            <a:r>
              <a:rPr lang="en-US" dirty="0" smtClean="0"/>
              <a:t>We’ll update our program to use a loop soon</a:t>
            </a:r>
          </a:p>
          <a:p>
            <a:pPr lvl="1"/>
            <a:r>
              <a:rPr lang="en-US" dirty="0" smtClean="0"/>
              <a:t>For now, let’s talk about lists a bit more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111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Mutating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88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Mutating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22105" cy="4156799"/>
          </a:xfrm>
        </p:spPr>
        <p:txBody>
          <a:bodyPr/>
          <a:lstStyle/>
          <a:p>
            <a:r>
              <a:rPr lang="en-US" dirty="0" smtClean="0"/>
              <a:t>Remember that lists are defined as </a:t>
            </a:r>
            <a:br>
              <a:rPr lang="en-US" dirty="0" smtClean="0"/>
            </a:br>
            <a:r>
              <a:rPr lang="en-US" dirty="0" smtClean="0"/>
              <a:t>“mutable </a:t>
            </a:r>
            <a:r>
              <a:rPr lang="en-US" dirty="0"/>
              <a:t>sequences of </a:t>
            </a:r>
            <a:r>
              <a:rPr lang="en-US" dirty="0" smtClean="0"/>
              <a:t>arbitrary objects”</a:t>
            </a:r>
          </a:p>
          <a:p>
            <a:pPr lvl="1"/>
            <a:r>
              <a:rPr lang="en-US" dirty="0" smtClean="0"/>
              <a:t>“Mutable” just means we can change them</a:t>
            </a:r>
          </a:p>
          <a:p>
            <a:endParaRPr lang="en-US" dirty="0"/>
          </a:p>
          <a:p>
            <a:r>
              <a:rPr lang="en-US" dirty="0"/>
              <a:t>So far, the only thing we’ve </a:t>
            </a:r>
            <a:r>
              <a:rPr lang="en-US" dirty="0" smtClean="0"/>
              <a:t>changed </a:t>
            </a:r>
            <a:br>
              <a:rPr lang="en-US" dirty="0" smtClean="0"/>
            </a:br>
            <a:r>
              <a:rPr lang="en-US" dirty="0" smtClean="0"/>
              <a:t>has been the contents of the list</a:t>
            </a:r>
          </a:p>
          <a:p>
            <a:pPr lvl="1"/>
            <a:r>
              <a:rPr lang="en-US" sz="3200" dirty="0" smtClean="0"/>
              <a:t>But we can also change a list’s size, </a:t>
            </a:r>
            <a:br>
              <a:rPr lang="en-US" sz="3200" dirty="0" smtClean="0"/>
            </a:br>
            <a:r>
              <a:rPr lang="en-US" sz="3200" dirty="0" smtClean="0"/>
              <a:t>by adding and removing elements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65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</a:p>
          <a:p>
            <a:pPr lvl="1"/>
            <a:r>
              <a:rPr lang="en-US" sz="3200" dirty="0"/>
              <a:t>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/>
              <a:t>Interactive loops</a:t>
            </a:r>
          </a:p>
          <a:p>
            <a:pPr lvl="1"/>
            <a:r>
              <a:rPr lang="en-US" sz="3200" dirty="0"/>
              <a:t>Infinite loops and other </a:t>
            </a:r>
            <a:r>
              <a:rPr lang="en-US" sz="3200" dirty="0" smtClean="0"/>
              <a:t>problems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Practice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553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function lets us add items to the </a:t>
            </a:r>
            <a:r>
              <a:rPr lang="en-US" u="sng" dirty="0" smtClean="0"/>
              <a:t>end</a:t>
            </a:r>
            <a:r>
              <a:rPr lang="en-US" dirty="0" smtClean="0"/>
              <a:t> of a list, increasing its size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itemToAppend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creating a list from flexible input</a:t>
            </a:r>
          </a:p>
          <a:p>
            <a:pPr lvl="1"/>
            <a:r>
              <a:rPr lang="en-US" dirty="0" smtClean="0"/>
              <a:t>Allows the list to expand as the user needs</a:t>
            </a:r>
          </a:p>
          <a:p>
            <a:pPr lvl="1"/>
            <a:r>
              <a:rPr lang="en-US" dirty="0" smtClean="0"/>
              <a:t>No longer need to initialize lists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2"/>
            <a:r>
              <a:rPr lang="en-US" sz="2800" dirty="0" smtClean="0"/>
              <a:t>Can instead start with an empty list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181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append() </a:t>
            </a:r>
            <a:r>
              <a:rPr lang="en-US" dirty="0" smtClean="0"/>
              <a:t>to create a list of numbers (using the loop to control how many)</a:t>
            </a:r>
          </a:p>
          <a:p>
            <a:pPr lvl="3"/>
            <a:endParaRPr lang="en-US" dirty="0"/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the list to be empty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count   = 0  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count how many numbers added</a:t>
            </a:r>
          </a:p>
          <a:p>
            <a:pPr marL="0" lvl="1" indent="0"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20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</a:p>
          <a:p>
            <a:pPr marL="0" lvl="1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9719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633" y="1156355"/>
            <a:ext cx="8760941" cy="4156799"/>
          </a:xfrm>
        </p:spPr>
        <p:txBody>
          <a:bodyPr/>
          <a:lstStyle/>
          <a:p>
            <a:r>
              <a:rPr lang="en-US" dirty="0" smtClean="0"/>
              <a:t>Here’s a demonstration</a:t>
            </a:r>
            <a:br>
              <a:rPr lang="en-US" dirty="0" smtClean="0"/>
            </a:br>
            <a:r>
              <a:rPr lang="en-US" dirty="0" smtClean="0"/>
              <a:t>of what the code is doing</a:t>
            </a:r>
          </a:p>
          <a:p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bash-4.1$ python numberList.py</a:t>
            </a:r>
          </a:p>
          <a:p>
            <a:pPr marL="0" indent="0"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17</a:t>
            </a: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22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Enter a number: </a:t>
            </a:r>
            <a:r>
              <a:rPr lang="en-US" sz="1800" b="1" dirty="0" smtClean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-6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  <p:grpSp>
        <p:nvGrpSpPr>
          <p:cNvPr id="6" name="Group 82"/>
          <p:cNvGrpSpPr>
            <a:grpSpLocks/>
          </p:cNvGrpSpPr>
          <p:nvPr/>
        </p:nvGrpSpPr>
        <p:grpSpPr bwMode="auto">
          <a:xfrm flipV="1">
            <a:off x="2898843" y="2796621"/>
            <a:ext cx="2860567" cy="457200"/>
            <a:chOff x="5591867" y="4572000"/>
            <a:chExt cx="2604988" cy="914400"/>
          </a:xfrm>
        </p:grpSpPr>
        <p:cxnSp>
          <p:nvCxnSpPr>
            <p:cNvPr id="7" name="Straight Arrow Connector 6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8" name="Straight Connector 7"/>
            <p:cNvCxnSpPr/>
            <p:nvPr/>
          </p:nvCxnSpPr>
          <p:spPr>
            <a:xfrm flipV="1">
              <a:off x="5591867" y="4578350"/>
              <a:ext cx="2604988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2" name="Group 82"/>
          <p:cNvGrpSpPr>
            <a:grpSpLocks/>
          </p:cNvGrpSpPr>
          <p:nvPr/>
        </p:nvGrpSpPr>
        <p:grpSpPr bwMode="auto">
          <a:xfrm flipV="1">
            <a:off x="2898845" y="2796621"/>
            <a:ext cx="3687283" cy="772485"/>
            <a:chOff x="7121053" y="4572000"/>
            <a:chExt cx="1060976" cy="914400"/>
          </a:xfrm>
        </p:grpSpPr>
        <p:cxnSp>
          <p:nvCxnSpPr>
            <p:cNvPr id="13" name="Straight Arrow Connector 12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4" name="Straight Connector 13"/>
            <p:cNvCxnSpPr/>
            <p:nvPr/>
          </p:nvCxnSpPr>
          <p:spPr>
            <a:xfrm flipV="1">
              <a:off x="7121053" y="4578349"/>
              <a:ext cx="1060976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grpSp>
        <p:nvGrpSpPr>
          <p:cNvPr id="15" name="Group 82"/>
          <p:cNvGrpSpPr>
            <a:grpSpLocks/>
          </p:cNvGrpSpPr>
          <p:nvPr/>
        </p:nvGrpSpPr>
        <p:grpSpPr bwMode="auto">
          <a:xfrm flipV="1">
            <a:off x="2898840" y="2796621"/>
            <a:ext cx="4556580" cy="1118480"/>
            <a:chOff x="7393222" y="4572000"/>
            <a:chExt cx="786024" cy="914400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8175171" y="4572000"/>
              <a:ext cx="0" cy="914400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17" name="Straight Connector 16"/>
            <p:cNvCxnSpPr/>
            <p:nvPr/>
          </p:nvCxnSpPr>
          <p:spPr>
            <a:xfrm flipV="1">
              <a:off x="7393222" y="4578350"/>
              <a:ext cx="786024" cy="0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  <p:sp>
        <p:nvSpPr>
          <p:cNvPr id="21" name="Content Placeholder 2"/>
          <p:cNvSpPr txBox="1">
            <a:spLocks/>
          </p:cNvSpPr>
          <p:nvPr/>
        </p:nvSpPr>
        <p:spPr bwMode="auto">
          <a:xfrm>
            <a:off x="1819071" y="4510216"/>
            <a:ext cx="7077793" cy="2014152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chemeClr val="tx1"/>
            </a:solidFill>
            <a:prstDash val="sysDot"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values  = [] 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initialize </a:t>
            </a:r>
            <a:r>
              <a:rPr lang="en-US" sz="18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empty list</a:t>
            </a:r>
            <a:endParaRPr lang="en-US" sz="18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count   =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lvl="1" indent="0">
              <a:buNone/>
            </a:pPr>
            <a:r>
              <a:rPr lang="en-US" sz="1800" b="1" dirty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count &lt; 10: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8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a number: 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values.append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userVal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18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add value to the list</a:t>
            </a:r>
          </a:p>
          <a:p>
            <a:pPr marL="0" lvl="1" indent="0"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count += 1        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4000160"/>
              </p:ext>
            </p:extLst>
          </p:nvPr>
        </p:nvGraphicFramePr>
        <p:xfrm>
          <a:off x="5209534" y="1861675"/>
          <a:ext cx="208280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</a:tblGrid>
              <a:tr h="840874">
                <a:tc>
                  <a:txBody>
                    <a:bodyPr/>
                    <a:lstStyle/>
                    <a:p>
                      <a:pPr algn="ctr"/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780847"/>
              </p:ext>
            </p:extLst>
          </p:nvPr>
        </p:nvGraphicFramePr>
        <p:xfrm>
          <a:off x="5209534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17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3" name="Table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520525"/>
              </p:ext>
            </p:extLst>
          </p:nvPr>
        </p:nvGraphicFramePr>
        <p:xfrm>
          <a:off x="6107891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22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621297"/>
              </p:ext>
            </p:extLst>
          </p:nvPr>
        </p:nvGraphicFramePr>
        <p:xfrm>
          <a:off x="7006248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669020"/>
              </p:ext>
            </p:extLst>
          </p:nvPr>
        </p:nvGraphicFramePr>
        <p:xfrm>
          <a:off x="7904605" y="1861675"/>
          <a:ext cx="898357" cy="8408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8357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-6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31" name="Group 82"/>
          <p:cNvGrpSpPr>
            <a:grpSpLocks/>
          </p:cNvGrpSpPr>
          <p:nvPr/>
        </p:nvGrpSpPr>
        <p:grpSpPr bwMode="auto">
          <a:xfrm flipV="1">
            <a:off x="2898843" y="2796622"/>
            <a:ext cx="5454941" cy="1449126"/>
            <a:chOff x="7238252" y="4572000"/>
            <a:chExt cx="940994" cy="1184716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8175171" y="4572000"/>
              <a:ext cx="0" cy="1184716"/>
            </a:xfrm>
            <a:prstGeom prst="straightConnector1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  <a:tailEnd type="arrow"/>
            </a:ln>
            <a:effectLst/>
          </p:spPr>
        </p:cxnSp>
        <p:cxnSp>
          <p:nvCxnSpPr>
            <p:cNvPr id="33" name="Straight Connector 32"/>
            <p:cNvCxnSpPr/>
            <p:nvPr/>
          </p:nvCxnSpPr>
          <p:spPr>
            <a:xfrm flipV="1">
              <a:off x="7238252" y="4578349"/>
              <a:ext cx="940994" cy="1"/>
            </a:xfrm>
            <a:prstGeom prst="line">
              <a:avLst/>
            </a:prstGeom>
            <a:noFill/>
            <a:ln w="57150" cap="flat" cmpd="sng" algn="ctr">
              <a:solidFill>
                <a:srgbClr val="0070C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218503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Function: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 smtClean="0"/>
              <a:t>function lets us remove an item from the list – specifically, it finds and removes the first instance of a given value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listName.remove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valueToRemove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Useful for deleting things we don’t need</a:t>
            </a:r>
          </a:p>
          <a:p>
            <a:pPr lvl="1"/>
            <a:r>
              <a:rPr lang="en-US" dirty="0" smtClean="0"/>
              <a:t>For example, removing students who have </a:t>
            </a:r>
            <a:br>
              <a:rPr lang="en-US" dirty="0" smtClean="0"/>
            </a:br>
            <a:r>
              <a:rPr lang="en-US" dirty="0" smtClean="0"/>
              <a:t>dropped the class from the class roster</a:t>
            </a:r>
          </a:p>
          <a:p>
            <a:pPr lvl="1"/>
            <a:r>
              <a:rPr lang="en-US" dirty="0" smtClean="0"/>
              <a:t>Instead of the list having “empty” elements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000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9532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312423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Adam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686596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25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4.04255E-6 L -0.13281 -4.04255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649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4.04255E-6 L -0.13646 -4.04255E-6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4.04255E-6 L -0.13646 -4.04255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2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remove()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8516" cy="4156799"/>
          </a:xfrm>
        </p:spPr>
        <p:txBody>
          <a:bodyPr/>
          <a:lstStyle/>
          <a:p>
            <a:r>
              <a:rPr lang="en-US" dirty="0"/>
              <a:t>We can use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remove() </a:t>
            </a:r>
            <a:r>
              <a:rPr lang="en-US" dirty="0"/>
              <a:t>to remove students who have dropped the class from the roster</a:t>
            </a:r>
          </a:p>
          <a:p>
            <a:pPr marL="457200" lvl="1" indent="0">
              <a:buNone/>
            </a:pP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roster = [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"Alice"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"Andy"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Ariel"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"Adam"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Adam has dropped the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</a:p>
          <a:p>
            <a:pPr marL="228600" lvl="1" indent="0">
              <a:buNone/>
            </a:pP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roster.remove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"Bob"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   </a:t>
            </a:r>
            <a:r>
              <a:rPr lang="en-US" sz="2000" b="1" dirty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b="1" dirty="0" smtClean="0">
                <a:solidFill>
                  <a:srgbClr val="00206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Bob is not in the roster</a:t>
            </a:r>
            <a:endParaRPr lang="en-US" sz="2000" b="1" dirty="0">
              <a:solidFill>
                <a:srgbClr val="00206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8811" y="4904118"/>
            <a:ext cx="19130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roster = </a:t>
            </a:r>
            <a:endParaRPr lang="en-US" sz="2800" b="1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3148618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Alice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0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/>
          </p:nvPr>
        </p:nvGraphicFramePr>
        <p:xfrm>
          <a:off x="4371479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Andy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5618724" y="4663440"/>
          <a:ext cx="1247245" cy="14809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245"/>
              </a:tblGrid>
              <a:tr h="840874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Ariel</a:t>
                      </a:r>
                      <a:endParaRPr lang="en-US" sz="360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544785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en-US" sz="3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6865969" y="4663440"/>
            <a:ext cx="196598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ERROR</a:t>
            </a:r>
            <a:endParaRPr lang="en-US" sz="48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0037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86967" y="2693988"/>
            <a:ext cx="8570067" cy="1470025"/>
          </a:xfrm>
        </p:spPr>
        <p:txBody>
          <a:bodyPr/>
          <a:lstStyle/>
          <a:p>
            <a:r>
              <a:rPr lang="en-US" dirty="0" smtClean="0"/>
              <a:t>Sentinel Values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When to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54453" cy="4156799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 are very helpful when you:</a:t>
            </a:r>
          </a:p>
          <a:p>
            <a:pPr lvl="1"/>
            <a:r>
              <a:rPr lang="en-US" sz="3200" dirty="0" smtClean="0"/>
              <a:t>Want to get input from the user that </a:t>
            </a:r>
            <a:br>
              <a:rPr lang="en-US" sz="3200" dirty="0" smtClean="0"/>
            </a:br>
            <a:r>
              <a:rPr lang="en-US" sz="3200" dirty="0" smtClean="0"/>
              <a:t>meets certain specific conditions</a:t>
            </a:r>
          </a:p>
          <a:p>
            <a:pPr lvl="2"/>
            <a:r>
              <a:rPr lang="en-US" sz="2800" dirty="0" smtClean="0"/>
              <a:t>Positive number</a:t>
            </a:r>
          </a:p>
          <a:p>
            <a:pPr lvl="2"/>
            <a:r>
              <a:rPr lang="en-US" sz="2800" dirty="0" smtClean="0"/>
              <a:t>A non-empty string</a:t>
            </a:r>
          </a:p>
          <a:p>
            <a:pPr lvl="1"/>
            <a:r>
              <a:rPr lang="en-US" sz="3200" dirty="0" smtClean="0"/>
              <a:t>Want to keep getting input until some “end”</a:t>
            </a:r>
          </a:p>
          <a:p>
            <a:pPr lvl="2"/>
            <a:r>
              <a:rPr lang="en-US" sz="2800" dirty="0" smtClean="0"/>
              <a:t>User inputs a value that means they’re finished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 flipH="1">
            <a:off x="930678" y="4676700"/>
            <a:ext cx="7756122" cy="1127936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5654" y="383646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what we’re covering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45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756492" y="2502948"/>
            <a:ext cx="1334453" cy="39233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Sentinel values </a:t>
            </a:r>
            <a:r>
              <a:rPr lang="en-US" dirty="0" smtClean="0"/>
              <a:t>“guard” the end of your input</a:t>
            </a:r>
          </a:p>
          <a:p>
            <a:r>
              <a:rPr lang="en-US" dirty="0" smtClean="0"/>
              <a:t>They are used:</a:t>
            </a:r>
          </a:p>
          <a:p>
            <a:pPr lvl="1"/>
            <a:r>
              <a:rPr lang="en-US" dirty="0" smtClean="0"/>
              <a:t>When you don’t know the number of entries</a:t>
            </a:r>
          </a:p>
          <a:p>
            <a:pPr lvl="1"/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/>
              <a:t>loops to control data entry</a:t>
            </a:r>
          </a:p>
          <a:p>
            <a:pPr lvl="1"/>
            <a:r>
              <a:rPr lang="en-US" dirty="0" smtClean="0"/>
              <a:t>To let the user indicate an “end” to the data</a:t>
            </a:r>
          </a:p>
          <a:p>
            <a:endParaRPr lang="en-US" dirty="0" smtClean="0"/>
          </a:p>
          <a:p>
            <a:r>
              <a:rPr lang="en-US" dirty="0" smtClean="0"/>
              <a:t>Common sentinel values include: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QUIT</a:t>
            </a:r>
            <a:r>
              <a:rPr lang="en-US" dirty="0" smtClean="0"/>
              <a:t>,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EXIT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" y="6627168"/>
            <a:ext cx="420234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 smtClean="0">
                <a:solidFill>
                  <a:prstClr val="black"/>
                </a:solidFill>
              </a:rPr>
              <a:t>Image from </a:t>
            </a:r>
            <a:r>
              <a:rPr lang="en-US" sz="900" dirty="0">
                <a:solidFill>
                  <a:prstClr val="black"/>
                </a:solidFill>
              </a:rPr>
              <a:t>publicdomainpictures.net</a:t>
            </a:r>
          </a:p>
        </p:txBody>
      </p:sp>
    </p:spTree>
    <p:extLst>
      <p:ext uri="{BB962C8B-B14F-4D97-AF65-F5344CB8AC3E}">
        <p14:creationId xmlns:p14="http://schemas.microsoft.com/office/powerpoint/2010/main" val="141809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</a:t>
            </a:fld>
            <a:endParaRPr lang="en-US" alt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13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students = []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!=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students.append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(name)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71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students = []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!=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students.append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(name)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42041" y="3034284"/>
            <a:ext cx="313230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initialize the loop variable with user input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 flipH="1">
            <a:off x="942195" y="3887895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77055" y="4493680"/>
            <a:ext cx="528211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check for the termination condition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9" name="Rounded Rectangle 8"/>
          <p:cNvSpPr/>
          <p:nvPr/>
        </p:nvSpPr>
        <p:spPr>
          <a:xfrm flipH="1">
            <a:off x="942195" y="4719796"/>
            <a:ext cx="2744586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20628" y="5698711"/>
            <a:ext cx="4834649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get a new value for the loop variable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 flipH="1">
            <a:off x="1409121" y="5345347"/>
            <a:ext cx="7365225" cy="353364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73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Sentinel Loop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501974" cy="4517689"/>
          </a:xfrm>
        </p:spPr>
        <p:txBody>
          <a:bodyPr/>
          <a:lstStyle/>
          <a:p>
            <a:r>
              <a:rPr lang="en-US" dirty="0" smtClean="0"/>
              <a:t>Here’s an example, where we ask the user to enter student names:</a:t>
            </a:r>
          </a:p>
          <a:p>
            <a:endParaRPr lang="en-US" dirty="0"/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students = []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'QUIT'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to stop: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16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name != 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"QUIT"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students.append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(name)</a:t>
            </a:r>
          </a:p>
          <a:p>
            <a:pPr marL="457200" lvl="1" indent="0">
              <a:buNone/>
            </a:pP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= </a:t>
            </a:r>
            <a:r>
              <a:rPr lang="en-US" sz="16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student, or 'QUIT' to </a:t>
            </a:r>
            <a:r>
              <a:rPr lang="en-US" sz="16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sz="16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 "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74723" y="4439131"/>
            <a:ext cx="432880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save the value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before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asking for the next one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793788" y="4766553"/>
            <a:ext cx="914399" cy="3210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22195" y="2385387"/>
            <a:ext cx="370623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make sure to tell the user how to stop entering data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836595" y="3159697"/>
            <a:ext cx="554477" cy="7508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183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Priming Reads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loop example uses a </a:t>
            </a:r>
            <a:r>
              <a:rPr lang="en-US" b="1" i="1" dirty="0" smtClean="0"/>
              <a:t>priming read</a:t>
            </a:r>
            <a:endParaRPr lang="en-US" dirty="0" smtClean="0"/>
          </a:p>
          <a:p>
            <a:pPr lvl="1"/>
            <a:r>
              <a:rPr lang="en-US" dirty="0" smtClean="0"/>
              <a:t>We “prime” the loop by reading in information before the loop runs the first time</a:t>
            </a:r>
          </a:p>
          <a:p>
            <a:pPr lvl="3"/>
            <a:endParaRPr lang="en-US" dirty="0"/>
          </a:p>
          <a:p>
            <a:r>
              <a:rPr lang="en-US" dirty="0" smtClean="0"/>
              <a:t>We duplicate the line of code asking for input</a:t>
            </a:r>
          </a:p>
          <a:p>
            <a:pPr lvl="1"/>
            <a:r>
              <a:rPr lang="en-US" dirty="0" smtClean="0"/>
              <a:t>Once </a:t>
            </a:r>
            <a:r>
              <a:rPr lang="en-US" u="sng" dirty="0" smtClean="0"/>
              <a:t>before</a:t>
            </a:r>
            <a:r>
              <a:rPr lang="en-US" dirty="0" smtClean="0"/>
              <a:t> the loop</a:t>
            </a:r>
          </a:p>
          <a:p>
            <a:pPr lvl="1"/>
            <a:r>
              <a:rPr lang="en-US" dirty="0" smtClean="0"/>
              <a:t>And then </a:t>
            </a:r>
            <a:r>
              <a:rPr lang="en-US" u="sng" dirty="0" smtClean="0"/>
              <a:t>inside</a:t>
            </a:r>
            <a:r>
              <a:rPr lang="en-US" dirty="0" smtClean="0"/>
              <a:t> the loop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15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21143" y="3217194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9525">
                  <a:solidFill>
                    <a:prstClr val="white"/>
                  </a:solidFill>
                  <a:prstDash val="solid"/>
                </a:ln>
                <a:solidFill>
                  <a:prstClr val="black">
                    <a:lumMod val="95000"/>
                    <a:lumOff val="5000"/>
                  </a:prstClr>
                </a:solidFill>
                <a:effectLst>
                  <a:outerShdw blurRad="38100" dist="63500" dir="2700000" algn="tl" rotWithShape="0">
                    <a:srgbClr val="FFC000"/>
                  </a:outerShdw>
                </a:effectLst>
              </a:rPr>
              <a:t>LIVECODING!!!</a:t>
            </a:r>
            <a:endParaRPr lang="en-US" sz="9600" b="1" dirty="0">
              <a:ln w="9525">
                <a:solidFill>
                  <a:prstClr val="white"/>
                </a:solidFill>
                <a:prstDash val="solid"/>
              </a:ln>
              <a:solidFill>
                <a:prstClr val="black">
                  <a:lumMod val="95000"/>
                  <a:lumOff val="5000"/>
                </a:prstClr>
              </a:solidFill>
              <a:effectLst>
                <a:outerShdw blurRad="38100" dist="63500" dir="2700000" algn="tl" rotWithShape="0">
                  <a:srgbClr val="FFC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8107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xit" presetSubtype="12" fill="hold" grpId="3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500"/>
                            </p:stCondLst>
                            <p:childTnLst>
                              <p:par>
                                <p:cTn id="35" presetID="2" presetClass="entr" presetSubtype="3" fill="hold" grpId="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2" presetClass="emph" presetSubtype="0" fill="hold" grpId="5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  <p:bldP spid="5" grpId="3"/>
      <p:bldP spid="5" grpId="4"/>
      <p:bldP spid="5" grpId="5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Livecoding</a:t>
            </a:r>
            <a:r>
              <a:rPr lang="en-US" dirty="0" smtClean="0"/>
              <a:t>: Updated Grocery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41" y="1975186"/>
            <a:ext cx="8148119" cy="4517689"/>
          </a:xfrm>
        </p:spPr>
        <p:txBody>
          <a:bodyPr/>
          <a:lstStyle/>
          <a:p>
            <a:r>
              <a:rPr lang="en-US" dirty="0" smtClean="0"/>
              <a:t>Let’s update our grocery list program to be as long as the user wants, using a while loop and a sentinel value of “STOP”</a:t>
            </a:r>
          </a:p>
          <a:p>
            <a:pPr lvl="1"/>
            <a:r>
              <a:rPr lang="en-US" dirty="0" smtClean="0"/>
              <a:t>Print out the grocery list (item by item) at the end</a:t>
            </a:r>
          </a:p>
          <a:p>
            <a:pPr lvl="3"/>
            <a:endParaRPr lang="en-US" dirty="0"/>
          </a:p>
          <a:p>
            <a:r>
              <a:rPr lang="en-US" dirty="0"/>
              <a:t>You will need to use:</a:t>
            </a:r>
          </a:p>
          <a:p>
            <a:pPr lvl="1"/>
            <a:r>
              <a:rPr lang="en-US" dirty="0"/>
              <a:t>At least one while </a:t>
            </a:r>
            <a:r>
              <a:rPr lang="en-US" dirty="0" smtClean="0"/>
              <a:t>loop (a sentinel loop)</a:t>
            </a:r>
            <a:endParaRPr lang="en-US" dirty="0"/>
          </a:p>
          <a:p>
            <a:pPr lvl="1"/>
            <a:r>
              <a:rPr lang="en-US" dirty="0" smtClean="0"/>
              <a:t>Conditionals</a:t>
            </a:r>
          </a:p>
          <a:p>
            <a:pPr lvl="1"/>
            <a:r>
              <a:rPr lang="en-US" dirty="0" smtClean="0"/>
              <a:t>A single 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73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Other List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54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Length of a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27308" cy="4156799"/>
          </a:xfrm>
        </p:spPr>
        <p:txBody>
          <a:bodyPr/>
          <a:lstStyle/>
          <a:p>
            <a:r>
              <a:rPr lang="en-US" dirty="0" smtClean="0"/>
              <a:t>To get the length of a list,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dogs = ["Lacey", "Kieran", "Ed"]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(dogs)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([2, 0, 1, 7])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Why would we need the length of a list?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5152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HW 3 is out on Blackboard now</a:t>
            </a:r>
          </a:p>
          <a:p>
            <a:pPr lvl="1"/>
            <a:r>
              <a:rPr lang="en-US" dirty="0" smtClean="0"/>
              <a:t>Complete the Academic Integrity Quiz to see it</a:t>
            </a:r>
          </a:p>
          <a:p>
            <a:pPr lvl="1"/>
            <a:r>
              <a:rPr lang="en-US" dirty="0" smtClean="0"/>
              <a:t>Due by Friday (Feb 24th) at 8:59:59 PM</a:t>
            </a:r>
          </a:p>
          <a:p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Pre Lab 5 Quiz will come out Friday @ 10 AM</a:t>
            </a:r>
          </a:p>
          <a:p>
            <a:pPr lvl="1"/>
            <a:r>
              <a:rPr lang="en-US" dirty="0" smtClean="0"/>
              <a:t>Must be </a:t>
            </a:r>
            <a:r>
              <a:rPr lang="en-US" u="sng" dirty="0" smtClean="0"/>
              <a:t>completed</a:t>
            </a:r>
            <a:r>
              <a:rPr lang="en-US" dirty="0" smtClean="0"/>
              <a:t> by 9 AM Monday morning</a:t>
            </a:r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563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 smtClean="0"/>
              <a:t>To learn about lists and what they are used for</a:t>
            </a:r>
          </a:p>
          <a:p>
            <a:pPr lvl="1"/>
            <a:r>
              <a:rPr lang="en-US" sz="3200" dirty="0" smtClean="0"/>
              <a:t>To be able to create and update lists</a:t>
            </a:r>
          </a:p>
          <a:p>
            <a:pPr lvl="1"/>
            <a:r>
              <a:rPr lang="en-US" sz="3200" dirty="0"/>
              <a:t>To learn </a:t>
            </a:r>
            <a:r>
              <a:rPr lang="en-US" sz="3200" dirty="0" smtClean="0"/>
              <a:t>different </a:t>
            </a:r>
            <a:r>
              <a:rPr lang="en-US" sz="3200" dirty="0"/>
              <a:t>ways to mutate a list</a:t>
            </a:r>
          </a:p>
          <a:p>
            <a:pPr lvl="2"/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2"/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remove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get </a:t>
            </a:r>
            <a:r>
              <a:rPr lang="en-US" dirty="0" smtClean="0"/>
              <a:t>more </a:t>
            </a:r>
            <a:r>
              <a:rPr lang="en-US" dirty="0"/>
              <a:t>practice with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while </a:t>
            </a:r>
            <a:r>
              <a:rPr lang="en-US" dirty="0" smtClean="0"/>
              <a:t>loops</a:t>
            </a:r>
            <a:endParaRPr lang="en-US" dirty="0"/>
          </a:p>
          <a:p>
            <a:pPr lvl="1"/>
            <a:r>
              <a:rPr lang="en-US" sz="3200" dirty="0" smtClean="0"/>
              <a:t>Sentinel values</a:t>
            </a:r>
            <a:endParaRPr lang="en-US" sz="3200" dirty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4452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BRAID Survey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Based on your enrollment in this course, you will be receiving an email inviting you to take a short survey about your experiences in computer science. I strongly encourage you to participate in this survey, since your participation is vital to understanding the diverse experiences of computer science students. </a:t>
            </a:r>
            <a:endParaRPr lang="en-US" sz="2000" dirty="0" smtClean="0"/>
          </a:p>
          <a:p>
            <a:pPr lvl="3"/>
            <a:endParaRPr lang="en-US" sz="800" dirty="0"/>
          </a:p>
          <a:p>
            <a:r>
              <a:rPr lang="en-US" sz="2000" dirty="0"/>
              <a:t>The first 400 respondents to complete the survey across the BRAID campuses will receive a $15 Amazon gift card as compensation and all students who complete the survey will be entered in a drawing to win one of two $125 Amazon gift cards. </a:t>
            </a:r>
          </a:p>
          <a:p>
            <a:pPr lvl="3"/>
            <a:endParaRPr lang="en-US" sz="800" dirty="0"/>
          </a:p>
          <a:p>
            <a:r>
              <a:rPr lang="en-US" sz="2000" dirty="0"/>
              <a:t>Please watch for an email </a:t>
            </a:r>
            <a:r>
              <a:rPr lang="en-US" sz="2000" dirty="0" smtClean="0"/>
              <a:t>with </a:t>
            </a:r>
            <a:r>
              <a:rPr lang="en-US" sz="2000" dirty="0"/>
              <a:t>a link to complete the survey.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  <p:pic>
        <p:nvPicPr>
          <p:cNvPr id="5" name="Picture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774" y="5581015"/>
            <a:ext cx="5486400" cy="91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14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Introduction to Lists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38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Exercise: Average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in three numbers and average them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num1 = </a:t>
            </a:r>
            <a:r>
              <a:rPr lang="en-US" sz="22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</a:t>
            </a:r>
            <a:r>
              <a:rPr 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num2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num3 = </a:t>
            </a:r>
            <a:r>
              <a:rPr lang="en-US" sz="2200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1" dirty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"Please enter a number: "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pPr marL="400050" lvl="1" indent="0">
              <a:lnSpc>
                <a:spcPct val="80000"/>
              </a:lnSpc>
              <a:buSzPct val="110000"/>
              <a:buNone/>
            </a:pPr>
            <a:r>
              <a:rPr lang="en-US" sz="22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((num1 + num2 + num3) / 3</a:t>
            </a:r>
            <a:r>
              <a:rPr 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dirty="0"/>
          </a:p>
          <a:p>
            <a:pPr lvl="1"/>
            <a:endParaRPr lang="en-US" dirty="0" smtClean="0"/>
          </a:p>
          <a:p>
            <a:r>
              <a:rPr lang="en-US" dirty="0" smtClean="0"/>
              <a:t>Easy! But what if we want to do 100 numbers?  Or 1000 numbers?</a:t>
            </a:r>
          </a:p>
          <a:p>
            <a:r>
              <a:rPr lang="en-US" dirty="0" smtClean="0"/>
              <a:t>Do we want to make 1000 variables?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8412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9665" cy="4156799"/>
          </a:xfrm>
        </p:spPr>
        <p:txBody>
          <a:bodyPr/>
          <a:lstStyle/>
          <a:p>
            <a:r>
              <a:rPr lang="en-US" dirty="0" smtClean="0"/>
              <a:t>We need an easy way to hold individual data items without needing to make lots of variables</a:t>
            </a:r>
          </a:p>
          <a:p>
            <a:pPr lvl="1"/>
            <a:r>
              <a:rPr lang="en-US" dirty="0" smtClean="0"/>
              <a:t>Making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num2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...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num99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num100 </a:t>
            </a:r>
            <a:b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 smtClean="0"/>
              <a:t>is time-consuming and impractical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Instead, we can use a </a:t>
            </a:r>
            <a:r>
              <a:rPr lang="en-US" b="1" i="1" dirty="0" smtClean="0"/>
              <a:t>list</a:t>
            </a:r>
            <a:r>
              <a:rPr lang="en-US" dirty="0" smtClean="0"/>
              <a:t> to hold our data</a:t>
            </a:r>
          </a:p>
          <a:p>
            <a:pPr lvl="1"/>
            <a:r>
              <a:rPr lang="en-US" sz="3200" dirty="0" smtClean="0"/>
              <a:t>A list is a </a:t>
            </a:r>
            <a:r>
              <a:rPr lang="en-US" sz="3200" b="1" i="1" dirty="0" smtClean="0"/>
              <a:t>data structure</a:t>
            </a:r>
            <a:r>
              <a:rPr lang="en-US" sz="3200" dirty="0" smtClean="0"/>
              <a:t>: something that holds multiple pieces of data in one structure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64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Lists: Individual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9093" cy="4156799"/>
          </a:xfrm>
        </p:spPr>
        <p:txBody>
          <a:bodyPr/>
          <a:lstStyle/>
          <a:p>
            <a:r>
              <a:rPr lang="en-US" dirty="0" smtClean="0"/>
              <a:t>We need an easy way to refer to each individual variable in our list</a:t>
            </a:r>
          </a:p>
          <a:p>
            <a:r>
              <a:rPr lang="en-US" dirty="0" smtClean="0"/>
              <a:t>What are some possibilities?</a:t>
            </a:r>
          </a:p>
          <a:p>
            <a:pPr lvl="1"/>
            <a:r>
              <a:rPr lang="en-US" dirty="0" smtClean="0"/>
              <a:t>Math uses subscripts (x</a:t>
            </a:r>
            <a:r>
              <a:rPr lang="en-US" baseline="-25000" dirty="0" smtClean="0"/>
              <a:t>1</a:t>
            </a:r>
            <a:r>
              <a:rPr lang="en-US" dirty="0" smtClean="0"/>
              <a:t>, x</a:t>
            </a:r>
            <a:r>
              <a:rPr lang="en-US" baseline="-25000" dirty="0" smtClean="0"/>
              <a:t>2</a:t>
            </a:r>
            <a:r>
              <a:rPr lang="en-US" dirty="0" smtClean="0"/>
              <a:t>, x</a:t>
            </a:r>
            <a:r>
              <a:rPr lang="en-US" baseline="-25000" dirty="0" smtClean="0"/>
              <a:t>3</a:t>
            </a:r>
            <a:r>
              <a:rPr lang="en-US" dirty="0" smtClean="0"/>
              <a:t>, etc.)</a:t>
            </a:r>
          </a:p>
          <a:p>
            <a:pPr lvl="1"/>
            <a:r>
              <a:rPr lang="en-US" dirty="0" smtClean="0"/>
              <a:t>Instructions use numbers (“Step 1: Combine…”)</a:t>
            </a:r>
          </a:p>
          <a:p>
            <a:pPr lvl="3"/>
            <a:endParaRPr lang="en-US" dirty="0"/>
          </a:p>
          <a:p>
            <a:r>
              <a:rPr lang="en-US" dirty="0" smtClean="0"/>
              <a:t>Programming languages use a different syntax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x[0]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instructions[1]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point[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99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9005</TotalTime>
  <Words>1686</Words>
  <Application>Microsoft Office PowerPoint</Application>
  <PresentationFormat>On-screen Show (4:3)</PresentationFormat>
  <Paragraphs>357</Paragraphs>
  <Slides>38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3" baseType="lpstr">
      <vt:lpstr>ＭＳ Ｐゴシック</vt:lpstr>
      <vt:lpstr>Arial</vt:lpstr>
      <vt:lpstr>Calibri</vt:lpstr>
      <vt:lpstr>Courier New</vt:lpstr>
      <vt:lpstr>Office Theme</vt:lpstr>
      <vt:lpstr>CMSC201  Computer Science I for Majors  Lecture 07 – Lists</vt:lpstr>
      <vt:lpstr>Last Class We Covered</vt:lpstr>
      <vt:lpstr>Any Questions from Last Time?</vt:lpstr>
      <vt:lpstr>Today’s Objectives</vt:lpstr>
      <vt:lpstr>Announcement: BRAID Survey</vt:lpstr>
      <vt:lpstr>Introduction to Lists</vt:lpstr>
      <vt:lpstr>Exercise: Average Three Numbers</vt:lpstr>
      <vt:lpstr>Using Lists</vt:lpstr>
      <vt:lpstr>Using Lists: Individual Variables</vt:lpstr>
      <vt:lpstr>Accessing Individual Elements</vt:lpstr>
      <vt:lpstr>List Syntax</vt:lpstr>
      <vt:lpstr>Properties of a List</vt:lpstr>
      <vt:lpstr>List Example: Grocery List</vt:lpstr>
      <vt:lpstr>List Example: Grocery List</vt:lpstr>
      <vt:lpstr>Grocery List Code</vt:lpstr>
      <vt:lpstr>Grocery List Demonstration</vt:lpstr>
      <vt:lpstr>List Example: Grocery List</vt:lpstr>
      <vt:lpstr>Mutating Lists</vt:lpstr>
      <vt:lpstr>Mutating Lists</vt:lpstr>
      <vt:lpstr>List Function: append()</vt:lpstr>
      <vt:lpstr>Example of append()</vt:lpstr>
      <vt:lpstr>PowerPoint Presentation</vt:lpstr>
      <vt:lpstr>List Function: remove()</vt:lpstr>
      <vt:lpstr>Example of remove()</vt:lpstr>
      <vt:lpstr>Example of remove()</vt:lpstr>
      <vt:lpstr>Example of remove()</vt:lpstr>
      <vt:lpstr>Sentinel Values and while Loops</vt:lpstr>
      <vt:lpstr>When to Use while Loops</vt:lpstr>
      <vt:lpstr>Sentinel Values</vt:lpstr>
      <vt:lpstr>Sentinel Loop Example</vt:lpstr>
      <vt:lpstr>Sentinel Loop Example</vt:lpstr>
      <vt:lpstr>Sentinel Loop Example</vt:lpstr>
      <vt:lpstr>Priming Reads</vt:lpstr>
      <vt:lpstr>Time for…</vt:lpstr>
      <vt:lpstr>Livecoding: Updated Grocery List</vt:lpstr>
      <vt:lpstr>Other List Operations</vt:lpstr>
      <vt:lpstr>Length of a List</vt:lpstr>
      <vt:lpstr>Announcements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202</cp:revision>
  <dcterms:created xsi:type="dcterms:W3CDTF">2014-05-05T14:25:42Z</dcterms:created>
  <dcterms:modified xsi:type="dcterms:W3CDTF">2017-04-25T02:41:45Z</dcterms:modified>
</cp:coreProperties>
</file>